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6.svg" ContentType="image/svg+xml"/>
  <Override PartName="/ppt/media/image19.svg" ContentType="image/svg+xml"/>
  <Override PartName="/ppt/media/image21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4" r:id="rId14"/>
    <p:sldId id="266" r:id="rId15"/>
    <p:sldId id="267" r:id="rId16"/>
    <p:sldId id="268" r:id="rId17"/>
    <p:sldId id="269" r:id="rId18"/>
    <p:sldId id="270" r:id="rId19"/>
    <p:sldId id="275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rchivo Black" panose="020B0A03020202020B04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46" autoAdjust="0"/>
  </p:normalViewPr>
  <p:slideViewPr>
    <p:cSldViewPr showGuides="1">
      <p:cViewPr varScale="1">
        <p:scale>
          <a:sx n="69" d="100"/>
          <a:sy n="69" d="100"/>
        </p:scale>
        <p:origin x="920" y="200"/>
      </p:cViewPr>
      <p:guideLst>
        <p:guide orient="horz" pos="2125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C50AB-15D7-3D4C-BA36-638A71BEF07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77B78-020D-CC46-9781-80F49E18CCD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77B78-020D-CC46-9781-80F49E18CC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Relationship Id="rId3" Type="http://schemas.openxmlformats.org/officeDocument/2006/relationships/image" Target="../media/image28.png"/><Relationship Id="rId2" Type="http://schemas.openxmlformats.org/officeDocument/2006/relationships/hyperlink" Target="https://www.nytimes.com/games/wordle/index.html" TargetMode="Externa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jpe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Relationship Id="rId3" Type="http://schemas.openxmlformats.org/officeDocument/2006/relationships/image" Target="../media/image28.png"/><Relationship Id="rId2" Type="http://schemas.openxmlformats.org/officeDocument/2006/relationships/hyperlink" Target="https://github.com/AkashVemula99/ML-Project" TargetMode="Externa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jpe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jpeg"/><Relationship Id="rId10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481644"/>
            <a:ext cx="385264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0"/>
              </a:lnSpc>
              <a:spcBef>
                <a:spcPct val="0"/>
              </a:spcBef>
            </a:pPr>
            <a:r>
              <a:rPr lang="en-US" sz="2700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NAME OF PROJECT:</a:t>
            </a:r>
            <a:endParaRPr lang="en-US" sz="2700" b="1">
              <a:solidFill>
                <a:srgbClr val="2B2B2B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937676"/>
            <a:ext cx="3366096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CodeCrack - Crack the Code, Train Your Brain</a:t>
            </a:r>
            <a:endParaRPr lang="en-US" sz="2100" b="1">
              <a:solidFill>
                <a:srgbClr val="2B2B2B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0" lvl="0" indent="0" algn="l">
              <a:lnSpc>
                <a:spcPts val="2730"/>
              </a:lnSpc>
              <a:spcBef>
                <a:spcPct val="0"/>
              </a:spcBef>
            </a:pPr>
            <a:endParaRPr lang="en-US" sz="2100" b="1">
              <a:solidFill>
                <a:srgbClr val="2B2B2B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54781" y="8533815"/>
            <a:ext cx="336609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0"/>
              </a:lnSpc>
              <a:spcBef>
                <a:spcPct val="0"/>
              </a:spcBef>
            </a:pPr>
            <a:r>
              <a:rPr lang="en-US" sz="2700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  <a:endParaRPr lang="en-US" sz="2700" b="1">
              <a:solidFill>
                <a:srgbClr val="2B2B2B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54781" y="8937676"/>
            <a:ext cx="3366096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30"/>
              </a:lnSpc>
              <a:spcBef>
                <a:spcPct val="0"/>
              </a:spcBef>
            </a:pPr>
            <a:r>
              <a:rPr lang="en-US" sz="2100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Kanyarasi</a:t>
            </a:r>
            <a:endParaRPr lang="en-US" sz="2100" b="1">
              <a:solidFill>
                <a:srgbClr val="2B2B2B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8481644"/>
            <a:ext cx="336609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0"/>
              </a:lnSpc>
              <a:spcBef>
                <a:spcPct val="0"/>
              </a:spcBef>
            </a:pPr>
            <a:r>
              <a:rPr lang="en-US" sz="2700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TO:</a:t>
            </a:r>
            <a:endParaRPr lang="en-US" sz="2700" b="1">
              <a:solidFill>
                <a:srgbClr val="2B2B2B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0" y="8937676"/>
            <a:ext cx="3366096" cy="34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Dr. Mohamad Nassar</a:t>
            </a:r>
            <a:endParaRPr lang="en-US" sz="2100">
              <a:solidFill>
                <a:srgbClr val="2B2B2B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921183" y="859641"/>
            <a:ext cx="338117" cy="338117"/>
          </a:xfrm>
          <a:custGeom>
            <a:avLst/>
            <a:gdLst/>
            <a:ahLst/>
            <a:cxnLst/>
            <a:rect l="l" t="t" r="r" b="b"/>
            <a:pathLst>
              <a:path w="338117" h="338117">
                <a:moveTo>
                  <a:pt x="0" y="0"/>
                </a:moveTo>
                <a:lnTo>
                  <a:pt x="338117" y="0"/>
                </a:lnTo>
                <a:lnTo>
                  <a:pt x="338117" y="338118"/>
                </a:lnTo>
                <a:lnTo>
                  <a:pt x="0" y="338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68701" y="3950633"/>
            <a:ext cx="15290599" cy="230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90"/>
              </a:lnSpc>
            </a:pPr>
            <a:r>
              <a:rPr lang="en-US" sz="10885" spc="-859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DSCI 6003</a:t>
            </a:r>
            <a:endParaRPr lang="en-US" sz="10885" spc="-859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u="none" spc="-859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MACHINE LEARNING</a:t>
            </a:r>
            <a:endParaRPr lang="en-US" sz="10885" u="none" spc="-859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4439" y="842540"/>
            <a:ext cx="7203393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5810" spc="-458" dirty="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ML Model Overview</a:t>
            </a:r>
            <a:endParaRPr lang="en-US" sz="5810" spc="-458" dirty="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algn="l">
              <a:lnSpc>
                <a:spcPts val="5810"/>
              </a:lnSpc>
            </a:pPr>
            <a:endParaRPr lang="en-US" sz="5810" spc="-458" dirty="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4439" y="1722570"/>
            <a:ext cx="13739941" cy="714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54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Predict puzzle difficulty using player performance data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r>
              <a:rPr lang="en-US" sz="254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Training Data</a:t>
            </a: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game_stats.csv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r>
              <a:rPr lang="en-US" sz="254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Features</a:t>
            </a: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49910" lvl="1" indent="-274955" algn="l">
              <a:lnSpc>
                <a:spcPts val="3565"/>
              </a:lnSpc>
              <a:buFont typeface="Arial" panose="020B0604020202020204"/>
              <a:buChar char="•"/>
            </a:pP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Time taken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49910" lvl="1" indent="-274955" algn="l">
              <a:lnSpc>
                <a:spcPts val="3565"/>
              </a:lnSpc>
              <a:buFont typeface="Arial" panose="020B0604020202020204"/>
              <a:buChar char="•"/>
            </a:pP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Guesses used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49910" lvl="1" indent="-274955" algn="l">
              <a:lnSpc>
                <a:spcPts val="3565"/>
              </a:lnSpc>
              <a:buFont typeface="Arial" panose="020B0604020202020204"/>
              <a:buChar char="•"/>
            </a:pP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Hints used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49910" lvl="1" indent="-274955" algn="l">
              <a:lnSpc>
                <a:spcPts val="3565"/>
              </a:lnSpc>
              <a:buFont typeface="Arial" panose="020B0604020202020204"/>
              <a:buChar char="•"/>
            </a:pP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 length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49910" lvl="1" indent="-274955" algn="l">
              <a:lnSpc>
                <a:spcPts val="3565"/>
              </a:lnSpc>
              <a:buFont typeface="Arial" panose="020B0604020202020204"/>
              <a:buChar char="•"/>
            </a:pP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Duplicate setting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r>
              <a:rPr lang="en-US" sz="254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Model</a:t>
            </a: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RandomForestClassifier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Output Labels: easy, medium, hard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r>
              <a:rPr lang="en-US" sz="254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Script</a:t>
            </a:r>
            <a:r>
              <a:rPr lang="en-US" sz="25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train_difficulty_predictor.py Output: difficulty_predictor.pkl</a:t>
            </a: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5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4439" y="842540"/>
            <a:ext cx="9819761" cy="1508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5810" spc="-458" dirty="0">
                <a:solidFill>
                  <a:srgbClr val="000000"/>
                </a:solidFill>
                <a:latin typeface="Archivo Black" panose="020B0A03020202020B04"/>
                <a:sym typeface="Archivo Black" panose="020B0A03020202020B04"/>
              </a:rPr>
              <a:t>what</a:t>
            </a:r>
            <a:r>
              <a:rPr lang="en-US" sz="5810" spc="-458" dirty="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 we are using…!!!</a:t>
            </a:r>
            <a:endParaRPr lang="en-US" sz="5810" spc="-458" dirty="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algn="l">
              <a:lnSpc>
                <a:spcPts val="5810"/>
              </a:lnSpc>
            </a:pPr>
            <a:endParaRPr lang="en-US" sz="5810" spc="-458" dirty="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4439" y="1722570"/>
            <a:ext cx="13739941" cy="824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54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  <a:r>
              <a:rPr lang="en-US" sz="254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  <a:r>
              <a:rPr lang="en-US" sz="254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Tkinter</a:t>
            </a:r>
            <a:r>
              <a:rPr lang="en-US" sz="254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Components Overview</a:t>
            </a:r>
            <a:endParaRPr lang="en-US" sz="254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</a:pPr>
            <a:endParaRPr lang="en-US" sz="254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>
              <a:buNone/>
            </a:pPr>
            <a:r>
              <a:rPr lang="en-US" sz="2800" b="1" dirty="0"/>
              <a:t>Main Window: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tk.Tk</a:t>
            </a:r>
            <a:r>
              <a:rPr lang="en-US" sz="2800" dirty="0"/>
              <a:t>() – Initializes the main application window.</a:t>
            </a:r>
            <a:endParaRPr lang="en-US" sz="2800" dirty="0"/>
          </a:p>
          <a:p>
            <a:endParaRPr lang="en-US" sz="2800" dirty="0"/>
          </a:p>
          <a:p>
            <a:pPr>
              <a:buNone/>
            </a:pPr>
            <a:r>
              <a:rPr lang="en-US" sz="2800" b="1" dirty="0"/>
              <a:t>Widgets for Layout and Interaction: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tk.Frame</a:t>
            </a:r>
            <a:r>
              <a:rPr lang="en-US" sz="2800" dirty="0"/>
              <a:t> – Organizes and groups widgets.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tk.Label</a:t>
            </a:r>
            <a:r>
              <a:rPr lang="en-US" sz="2800" dirty="0"/>
              <a:t> – Displays text or images.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tk.Button</a:t>
            </a:r>
            <a:r>
              <a:rPr lang="en-US" sz="2800" dirty="0"/>
              <a:t> – Interactive buttons for user actions.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tk.Entry</a:t>
            </a:r>
            <a:r>
              <a:rPr lang="en-US" sz="2800" dirty="0"/>
              <a:t> – Single-line text input fields.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ttk.Combobox</a:t>
            </a:r>
            <a:r>
              <a:rPr lang="en-US" sz="2800" dirty="0"/>
              <a:t> – Dropdown selection menu (styled widget from </a:t>
            </a:r>
            <a:r>
              <a:rPr lang="en-US" sz="2800" dirty="0" err="1"/>
              <a:t>ttk</a:t>
            </a:r>
            <a:r>
              <a:rPr lang="en-US" sz="2800" dirty="0"/>
              <a:t>).</a:t>
            </a:r>
            <a:endParaRPr lang="en-US" sz="2800" dirty="0"/>
          </a:p>
          <a:p>
            <a:endParaRPr lang="en-US" sz="2800" dirty="0"/>
          </a:p>
          <a:p>
            <a:pPr>
              <a:buNone/>
            </a:pPr>
            <a:r>
              <a:rPr lang="en-US" sz="2800" b="1" dirty="0"/>
              <a:t>Image and Background Handling: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tk.Canvas</a:t>
            </a:r>
            <a:r>
              <a:rPr lang="en-US" sz="2800" dirty="0"/>
              <a:t> – Displays and manages the background image and custom drawings.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PIL.Image</a:t>
            </a:r>
            <a:r>
              <a:rPr lang="en-US" sz="2800" dirty="0"/>
              <a:t> &amp; </a:t>
            </a:r>
            <a:r>
              <a:rPr lang="en-US" sz="2800" dirty="0" err="1"/>
              <a:t>ImageTk.PhotoImage</a:t>
            </a:r>
            <a:r>
              <a:rPr lang="en-US" sz="2800" dirty="0"/>
              <a:t> – Used to load, resize, and render images on the canvas.</a:t>
            </a:r>
            <a:endParaRPr lang="en-US" sz="2800" dirty="0"/>
          </a:p>
          <a:p>
            <a:endParaRPr lang="en-US" sz="2800" dirty="0"/>
          </a:p>
          <a:p>
            <a:pPr>
              <a:buNone/>
            </a:pPr>
            <a:r>
              <a:rPr lang="en-US" sz="2800" b="1" dirty="0"/>
              <a:t>Popup Windows: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tk.Toplevel</a:t>
            </a:r>
            <a:r>
              <a:rPr lang="en-US" sz="2800" dirty="0"/>
              <a:t>() – Creates secondary windows (e.g., for "View My Stats").</a:t>
            </a:r>
            <a:endParaRPr lang="en-US" sz="2800" dirty="0"/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54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82863" y="1669902"/>
            <a:ext cx="5339834" cy="7140719"/>
          </a:xfrm>
          <a:custGeom>
            <a:avLst/>
            <a:gdLst/>
            <a:ahLst/>
            <a:cxnLst/>
            <a:rect l="l" t="t" r="r" b="b"/>
            <a:pathLst>
              <a:path w="5339834" h="7140719">
                <a:moveTo>
                  <a:pt x="0" y="0"/>
                </a:moveTo>
                <a:lnTo>
                  <a:pt x="5339834" y="0"/>
                </a:lnTo>
                <a:lnTo>
                  <a:pt x="5339834" y="7140719"/>
                </a:lnTo>
                <a:lnTo>
                  <a:pt x="0" y="7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24439" y="842540"/>
            <a:ext cx="12433811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Game Play Demo &amp; Human play 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4439" y="1750578"/>
            <a:ext cx="9986551" cy="772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5"/>
              </a:lnSpc>
            </a:pPr>
            <a:r>
              <a:rPr lang="en-US" sz="204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Demo Scripts:</a:t>
            </a:r>
            <a:endParaRPr lang="en-US" sz="2045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41960" lvl="1" indent="-220980" algn="l">
              <a:lnSpc>
                <a:spcPts val="2865"/>
              </a:lnSpc>
              <a:buFont typeface="Arial" panose="020B0604020202020204"/>
              <a:buChar char="•"/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play_game_human.py: Terminal game for players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41960" lvl="1" indent="-220980" algn="l">
              <a:lnSpc>
                <a:spcPts val="2865"/>
              </a:lnSpc>
              <a:buFont typeface="Arial" panose="020B0604020202020204"/>
              <a:buChar char="•"/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ai_vs_code.py: AI auto-solver mode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Screenshot Examples:</a:t>
            </a:r>
            <a:endParaRPr lang="en-US" sz="2045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41960" lvl="1" indent="-220980" algn="l">
              <a:lnSpc>
                <a:spcPts val="2865"/>
              </a:lnSpc>
              <a:buFont typeface="Arial" panose="020B0604020202020204"/>
              <a:buChar char="•"/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Game feedback in terminal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41960" lvl="1" indent="-220980" algn="l">
              <a:lnSpc>
                <a:spcPts val="2865"/>
              </a:lnSpc>
              <a:buFont typeface="Arial" panose="020B0604020202020204"/>
              <a:buChar char="•"/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ML model prediction during play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41960" lvl="1" indent="-220980" algn="l">
              <a:lnSpc>
                <a:spcPts val="2865"/>
              </a:lnSpc>
              <a:buFont typeface="Arial" panose="020B0604020202020204"/>
              <a:buChar char="•"/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Hint generation logic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585"/>
              </a:lnSpc>
            </a:pP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CodeCrack Game Rules:</a:t>
            </a:r>
            <a:endParaRPr lang="en-US" sz="2045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2865"/>
              </a:lnSpc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• Your goal is to guess the hidden code.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• After each guess, you'll receive feedback: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✔️ = Correct digit in correct position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↔️ = Correct digit in wrong position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✖️ = Incorrect digit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• No duplicate digits (Easy), duplicates allowed (Medium/Hard).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• You have limited guesses — use them wisely!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• You can request hints using the AI hint button.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65"/>
              </a:lnSpc>
            </a:pPr>
            <a:r>
              <a:rPr lang="en-US" sz="204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• Daily Puzzle resets every midnight.</a:t>
            </a: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04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743975"/>
            <a:ext cx="12415139" cy="646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Gameplay Data Sources:</a:t>
            </a:r>
            <a:endParaRPr lang="en-US" sz="23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game_stats.csv: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993140" lvl="2" indent="-330835" algn="l">
              <a:lnSpc>
                <a:spcPts val="3220"/>
              </a:lnSpc>
              <a:buFont typeface="Arial" panose="020B0604020202020204"/>
              <a:buChar char="⚬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Logs every game session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993140" lvl="2" indent="-330835" algn="l">
              <a:lnSpc>
                <a:spcPts val="3220"/>
              </a:lnSpc>
              <a:buFont typeface="Arial" panose="020B0604020202020204"/>
              <a:buChar char="⚬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Includes time taken, guesses, code length, hints used, and win/loss outcome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993140" lvl="2" indent="-330835" algn="l">
              <a:lnSpc>
                <a:spcPts val="3220"/>
              </a:lnSpc>
              <a:buFont typeface="Arial" panose="020B0604020202020204"/>
              <a:buChar char="⚬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Used for training the ML difficulty predictor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daily_scores.csv: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993140" lvl="2" indent="-330835" algn="l">
              <a:lnSpc>
                <a:spcPts val="3220"/>
              </a:lnSpc>
              <a:buFont typeface="Arial" panose="020B0604020202020204"/>
              <a:buChar char="⚬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Tracks daily player performance and scores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993140" lvl="2" indent="-330835" algn="l">
              <a:lnSpc>
                <a:spcPts val="3220"/>
              </a:lnSpc>
              <a:buFont typeface="Arial" panose="020B0604020202020204"/>
              <a:buChar char="⚬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Useful for monitoring player retention and performance trends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 Quality Notes:</a:t>
            </a:r>
            <a:endParaRPr lang="en-US" sz="23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Over 500+ valid game records collected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Cleaned and preprocessed using Pandas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Enables both insight generation and model training</a:t>
            </a: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684107" y="1187768"/>
            <a:ext cx="4059955" cy="7504028"/>
          </a:xfrm>
          <a:custGeom>
            <a:avLst/>
            <a:gdLst/>
            <a:ahLst/>
            <a:cxnLst/>
            <a:rect l="l" t="t" r="r" b="b"/>
            <a:pathLst>
              <a:path w="4059955" h="7504028">
                <a:moveTo>
                  <a:pt x="0" y="0"/>
                </a:moveTo>
                <a:lnTo>
                  <a:pt x="4059955" y="0"/>
                </a:lnTo>
                <a:lnTo>
                  <a:pt x="4059955" y="7504028"/>
                </a:lnTo>
                <a:lnTo>
                  <a:pt x="0" y="750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4439" y="842540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Data Storage 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3026" y="254318"/>
            <a:ext cx="8115300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Data insights &amp; visualization</a:t>
            </a:r>
            <a:endParaRPr lang="en-US" sz="60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110" y="846594"/>
            <a:ext cx="9974597" cy="8413137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9308326" y="1737136"/>
            <a:ext cx="8312164" cy="6812728"/>
          </a:xfrm>
          <a:custGeom>
            <a:avLst/>
            <a:gdLst/>
            <a:ahLst/>
            <a:cxnLst/>
            <a:rect l="l" t="t" r="r" b="b"/>
            <a:pathLst>
              <a:path w="8312164" h="6812728">
                <a:moveTo>
                  <a:pt x="0" y="0"/>
                </a:moveTo>
                <a:lnTo>
                  <a:pt x="8312165" y="0"/>
                </a:lnTo>
                <a:lnTo>
                  <a:pt x="8312165" y="6812728"/>
                </a:lnTo>
                <a:lnTo>
                  <a:pt x="0" y="6812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22" b="-132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3026" y="3033718"/>
            <a:ext cx="7664150" cy="471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Time vs. difficulty</a:t>
            </a: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Hint usage trends</a:t>
            </a: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Success/failure analysis</a:t>
            </a: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Script: game_data_visualizer.py</a:t>
            </a: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Visualizes trends from game_stats.csv</a:t>
            </a: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Supports ML tuning and UX improvement</a:t>
            </a: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6254224" y="8201217"/>
            <a:ext cx="1641362" cy="2114167"/>
          </a:xfrm>
          <a:custGeom>
            <a:avLst/>
            <a:gdLst/>
            <a:ahLst/>
            <a:cxnLst/>
            <a:rect l="l" t="t" r="r" b="b"/>
            <a:pathLst>
              <a:path w="1641362" h="2114167">
                <a:moveTo>
                  <a:pt x="0" y="0"/>
                </a:moveTo>
                <a:lnTo>
                  <a:pt x="1641362" y="0"/>
                </a:lnTo>
                <a:lnTo>
                  <a:pt x="1641362" y="2114166"/>
                </a:lnTo>
                <a:lnTo>
                  <a:pt x="0" y="211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47775"/>
            <a:ext cx="5585369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Summary 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706900"/>
            <a:ext cx="13721933" cy="275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5"/>
              </a:lnSpc>
            </a:pPr>
            <a:r>
              <a:rPr lang="en-US" sz="3600" b="1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WHY CODECRACK STANDS OUT:</a:t>
            </a:r>
            <a:endParaRPr lang="en-US" sz="3600" b="1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135"/>
              </a:lnSpc>
            </a:pPr>
            <a:endParaRPr lang="en-US" sz="36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83235" lvl="1" indent="-241935" algn="l">
              <a:lnSpc>
                <a:spcPts val="3135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Merges logical reasoning + machine learning</a:t>
            </a:r>
            <a:endParaRPr lang="en-US" sz="36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83235" lvl="1" indent="-241935" algn="l">
              <a:lnSpc>
                <a:spcPts val="3135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Real-time difficulty adaptation</a:t>
            </a:r>
            <a:endParaRPr lang="en-US" sz="36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83235" lvl="1" indent="-241935" algn="l">
              <a:lnSpc>
                <a:spcPts val="3135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Strong data pipeline for insights</a:t>
            </a:r>
            <a:endParaRPr lang="en-US" sz="36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83235" lvl="1" indent="-241935" algn="l">
              <a:lnSpc>
                <a:spcPts val="3135"/>
              </a:lnSpc>
              <a:buFont typeface="Arial" panose="020B0604020202020204"/>
              <a:buChar char="•"/>
            </a:pPr>
            <a:r>
              <a:rPr lang="en-US" sz="36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Engaging daily use format</a:t>
            </a:r>
            <a:endParaRPr lang="en-US" sz="36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135"/>
              </a:lnSpc>
              <a:spcBef>
                <a:spcPct val="0"/>
              </a:spcBef>
            </a:pPr>
            <a:endParaRPr lang="en-US" sz="224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979274" y="7669764"/>
          <a:ext cx="11882229" cy="1160602"/>
        </p:xfrm>
        <a:graphic>
          <a:graphicData uri="http://schemas.openxmlformats.org/drawingml/2006/table">
            <a:tbl>
              <a:tblPr/>
              <a:tblGrid>
                <a:gridCol w="11882229"/>
              </a:tblGrid>
              <a:tr h="116060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u="sng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  <a:hlinkClick r:id="rId2" tooltip="https://www.nytimes.com/games/wordle/index.html"/>
                        </a:rPr>
                        <a:t>https://www.nytimes.com/games/wordle/index.html</a:t>
                      </a:r>
                      <a:endParaRPr lang="en-US" sz="110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93773" y="9258300"/>
            <a:ext cx="1869853" cy="1023320"/>
          </a:xfrm>
          <a:custGeom>
            <a:avLst/>
            <a:gdLst/>
            <a:ahLst/>
            <a:cxnLst/>
            <a:rect l="l" t="t" r="r" b="b"/>
            <a:pathLst>
              <a:path w="1869853" h="1023320">
                <a:moveTo>
                  <a:pt x="0" y="0"/>
                </a:moveTo>
                <a:lnTo>
                  <a:pt x="1869854" y="0"/>
                </a:lnTo>
                <a:lnTo>
                  <a:pt x="1869854" y="1023320"/>
                </a:lnTo>
                <a:lnTo>
                  <a:pt x="0" y="102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47775"/>
            <a:ext cx="16230600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10" u="none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Resource &amp; game inspiration </a:t>
            </a:r>
            <a:endParaRPr lang="en-US" sz="5810" u="none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255447"/>
            <a:ext cx="15783377" cy="504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REFERENCE GAME: </a:t>
            </a:r>
            <a:r>
              <a:rPr lang="en-US" sz="1905" u="sng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2" tooltip="https://www.nytimes.com/games/wordle/index.html"/>
              </a:rPr>
              <a:t>Wordle - The New York Times</a:t>
            </a:r>
            <a:endParaRPr lang="en-US" sz="1905" u="sng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665"/>
              </a:lnSpc>
            </a:pPr>
            <a:endParaRPr lang="en-US" sz="1905" u="sng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665"/>
              </a:lnSpc>
            </a:pP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Why Wordle?</a:t>
            </a: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10845" lvl="1" indent="-205740" algn="l">
              <a:lnSpc>
                <a:spcPts val="2665"/>
              </a:lnSpc>
              <a:buFont typeface="Arial" panose="020B0604020202020204"/>
              <a:buChar char="•"/>
            </a:pP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Wordle is a highly engaging, daily-play word puzzle game</a:t>
            </a: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10845" lvl="1" indent="-205740" algn="l">
              <a:lnSpc>
                <a:spcPts val="2665"/>
              </a:lnSpc>
              <a:buFont typeface="Arial" panose="020B0604020202020204"/>
              <a:buChar char="•"/>
            </a:pP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 emphasizes minimalism, logic, and feedback-based learning</a:t>
            </a: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10845" lvl="1" indent="-205740" algn="l">
              <a:lnSpc>
                <a:spcPts val="2665"/>
              </a:lnSpc>
              <a:buFont typeface="Arial" panose="020B0604020202020204"/>
              <a:buChar char="•"/>
            </a:pP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structure of guessing with limited tries and feedback inspired </a:t>
            </a:r>
            <a:r>
              <a:rPr lang="en-US" sz="190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CodeCrack</a:t>
            </a: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10845" lvl="1" indent="-205740" algn="l">
              <a:lnSpc>
                <a:spcPts val="2665"/>
              </a:lnSpc>
              <a:buFont typeface="Arial" panose="020B0604020202020204"/>
              <a:buChar char="•"/>
            </a:pP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665"/>
              </a:lnSpc>
            </a:pPr>
            <a:r>
              <a:rPr lang="en-US" sz="190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CodeCrack</a:t>
            </a: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vs Wordle:</a:t>
            </a: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10845" lvl="1" indent="-205740" algn="l">
              <a:lnSpc>
                <a:spcPts val="2665"/>
              </a:lnSpc>
              <a:buFont typeface="Arial" panose="020B0604020202020204"/>
              <a:buChar char="•"/>
            </a:pPr>
            <a:r>
              <a:rPr lang="en-US" sz="190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CodeCrack</a:t>
            </a: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uses numbers instead of words</a:t>
            </a: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10845" lvl="1" indent="-205740" algn="l">
              <a:lnSpc>
                <a:spcPts val="2665"/>
              </a:lnSpc>
              <a:buFont typeface="Arial" panose="020B0604020202020204"/>
              <a:buChar char="•"/>
            </a:pP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Offers ML-powered hints and adaptive difficulty</a:t>
            </a: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10845" lvl="1" indent="-205740" algn="l">
              <a:lnSpc>
                <a:spcPts val="2665"/>
              </a:lnSpc>
              <a:buFont typeface="Arial" panose="020B0604020202020204"/>
              <a:buChar char="•"/>
            </a:pP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Tracks detailed performance metrics for insight generation</a:t>
            </a: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10845" lvl="1" indent="-205740" algn="l">
              <a:lnSpc>
                <a:spcPts val="2665"/>
              </a:lnSpc>
              <a:buFont typeface="Arial" panose="020B0604020202020204"/>
              <a:buChar char="•"/>
            </a:pP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665"/>
              </a:lnSpc>
            </a:pP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Takeaway: Wordle helped shape the foundation of </a:t>
            </a:r>
            <a:r>
              <a:rPr lang="en-US" sz="190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CodeCrack’s</a:t>
            </a: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user interaction and feedback loop, while </a:t>
            </a:r>
            <a:r>
              <a:rPr lang="en-US" sz="190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CodeCrack</a:t>
            </a:r>
            <a:r>
              <a:rPr lang="en-US" sz="190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extended the concept with personalization and analytics.</a:t>
            </a: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180"/>
              </a:lnSpc>
              <a:spcBef>
                <a:spcPct val="0"/>
              </a:spcBef>
            </a:pPr>
            <a:endParaRPr lang="en-US" sz="190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276409" y="7531161"/>
            <a:ext cx="1116261" cy="1437808"/>
          </a:xfrm>
          <a:custGeom>
            <a:avLst/>
            <a:gdLst/>
            <a:ahLst/>
            <a:cxnLst/>
            <a:rect l="l" t="t" r="r" b="b"/>
            <a:pathLst>
              <a:path w="1116261" h="1437808">
                <a:moveTo>
                  <a:pt x="0" y="0"/>
                </a:moveTo>
                <a:lnTo>
                  <a:pt x="1116261" y="0"/>
                </a:lnTo>
                <a:lnTo>
                  <a:pt x="1116261" y="1437808"/>
                </a:lnTo>
                <a:lnTo>
                  <a:pt x="0" y="1437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773" y="9258300"/>
            <a:ext cx="1869853" cy="1023320"/>
          </a:xfrm>
          <a:custGeom>
            <a:avLst/>
            <a:gdLst/>
            <a:ahLst/>
            <a:cxnLst/>
            <a:rect l="l" t="t" r="r" b="b"/>
            <a:pathLst>
              <a:path w="1869853" h="1023320">
                <a:moveTo>
                  <a:pt x="0" y="0"/>
                </a:moveTo>
                <a:lnTo>
                  <a:pt x="1869854" y="0"/>
                </a:lnTo>
                <a:lnTo>
                  <a:pt x="1869854" y="1023320"/>
                </a:lnTo>
                <a:lnTo>
                  <a:pt x="0" y="102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47775"/>
            <a:ext cx="162306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10" u="none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Code Execution</a:t>
            </a:r>
            <a:endParaRPr lang="en-US" sz="5810" u="none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16940" y="1943100"/>
            <a:ext cx="16529050" cy="79965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202886" y="4140285"/>
          <a:ext cx="11882229" cy="1160602"/>
        </p:xfrm>
        <a:graphic>
          <a:graphicData uri="http://schemas.openxmlformats.org/drawingml/2006/table">
            <a:tbl>
              <a:tblPr/>
              <a:tblGrid>
                <a:gridCol w="11882229"/>
              </a:tblGrid>
              <a:tr h="116060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4000" dirty="0">
                          <a:hlinkClick r:id="rId2"/>
                        </a:rPr>
                        <a:t>https://</a:t>
                      </a:r>
                      <a:r>
                        <a:rPr lang="en-US" sz="4000" dirty="0" err="1">
                          <a:hlinkClick r:id="rId2"/>
                        </a:rPr>
                        <a:t>github.com</a:t>
                      </a:r>
                      <a:r>
                        <a:rPr lang="en-US" sz="4000" dirty="0">
                          <a:hlinkClick r:id="rId2"/>
                        </a:rPr>
                        <a:t>/AkashVemula99/ML-Project</a:t>
                      </a:r>
                      <a:endParaRPr lang="en-US" sz="40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93773" y="9258300"/>
            <a:ext cx="1869853" cy="1023320"/>
          </a:xfrm>
          <a:custGeom>
            <a:avLst/>
            <a:gdLst/>
            <a:ahLst/>
            <a:cxnLst/>
            <a:rect l="l" t="t" r="r" b="b"/>
            <a:pathLst>
              <a:path w="1869853" h="1023320">
                <a:moveTo>
                  <a:pt x="0" y="0"/>
                </a:moveTo>
                <a:lnTo>
                  <a:pt x="1869854" y="0"/>
                </a:lnTo>
                <a:lnTo>
                  <a:pt x="1869854" y="1023320"/>
                </a:lnTo>
                <a:lnTo>
                  <a:pt x="0" y="102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47775"/>
            <a:ext cx="16230600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GitHub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519684" y="4001683"/>
            <a:ext cx="1116261" cy="1437808"/>
          </a:xfrm>
          <a:custGeom>
            <a:avLst/>
            <a:gdLst/>
            <a:ahLst/>
            <a:cxnLst/>
            <a:rect l="l" t="t" r="r" b="b"/>
            <a:pathLst>
              <a:path w="1116261" h="1437808">
                <a:moveTo>
                  <a:pt x="0" y="0"/>
                </a:moveTo>
                <a:lnTo>
                  <a:pt x="1116262" y="0"/>
                </a:lnTo>
                <a:lnTo>
                  <a:pt x="1116262" y="1437807"/>
                </a:lnTo>
                <a:lnTo>
                  <a:pt x="0" y="1437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73" y="9258300"/>
            <a:ext cx="1869853" cy="1023320"/>
          </a:xfrm>
          <a:custGeom>
            <a:avLst/>
            <a:gdLst/>
            <a:ahLst/>
            <a:cxnLst/>
            <a:rect l="l" t="t" r="r" b="b"/>
            <a:pathLst>
              <a:path w="1869853" h="1023320">
                <a:moveTo>
                  <a:pt x="0" y="0"/>
                </a:moveTo>
                <a:lnTo>
                  <a:pt x="1869854" y="0"/>
                </a:lnTo>
                <a:lnTo>
                  <a:pt x="1869854" y="1023320"/>
                </a:lnTo>
                <a:lnTo>
                  <a:pt x="0" y="102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47775"/>
            <a:ext cx="16230600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Conclusion 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7062" y="2164951"/>
            <a:ext cx="15783377" cy="638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0"/>
              </a:lnSpc>
            </a:pPr>
          </a:p>
          <a:p>
            <a:pPr marL="490220" lvl="1" indent="-245110" algn="l">
              <a:lnSpc>
                <a:spcPts val="3180"/>
              </a:lnSpc>
              <a:buFont typeface="Arial" panose="020B0604020202020204"/>
              <a:buChar char="•"/>
            </a:pPr>
            <a:r>
              <a:rPr lang="en-US" sz="2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CodeCrack was developed as a modern, ML-enhanced take on classic logic games, inspired by Wordle.</a:t>
            </a: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0220" lvl="1" indent="-245110" algn="l">
              <a:lnSpc>
                <a:spcPts val="3180"/>
              </a:lnSpc>
              <a:buFont typeface="Arial" panose="020B0604020202020204"/>
              <a:buChar char="•"/>
            </a:pPr>
            <a:r>
              <a:rPr lang="en-US" sz="2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 successfully integrates gameplay, real-time feedback, and adaptive difficulty to enrich the user experience.</a:t>
            </a: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0220" lvl="1" indent="-245110" algn="l">
              <a:lnSpc>
                <a:spcPts val="3180"/>
              </a:lnSpc>
              <a:buFont typeface="Arial" panose="020B0604020202020204"/>
              <a:buChar char="•"/>
            </a:pPr>
            <a:r>
              <a:rPr lang="en-US" sz="2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project followed the entrepreneurial mindset through curiosity, connection of systems, and value creation.</a:t>
            </a: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0220" lvl="1" indent="-245110" algn="l">
              <a:lnSpc>
                <a:spcPts val="3180"/>
              </a:lnSpc>
              <a:buFont typeface="Arial" panose="020B0604020202020204"/>
              <a:buChar char="•"/>
            </a:pPr>
            <a:r>
              <a:rPr lang="en-US" sz="2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ML model enhances replayability and personalization, while data insights support continued improvement.</a:t>
            </a: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0220" lvl="1" indent="-245110" algn="l">
              <a:lnSpc>
                <a:spcPts val="3180"/>
              </a:lnSpc>
              <a:buFont typeface="Arial" panose="020B0604020202020204"/>
              <a:buChar char="•"/>
            </a:pPr>
            <a:r>
              <a:rPr lang="en-US" sz="2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CodeCrack offers a compelling foundation for future features such as GUI, multiplayer, and web deployment. Why CodeCrack Stands Out:</a:t>
            </a: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0220" lvl="1" indent="-245110" algn="l">
              <a:lnSpc>
                <a:spcPts val="3180"/>
              </a:lnSpc>
              <a:buFont typeface="Arial" panose="020B0604020202020204"/>
              <a:buChar char="•"/>
            </a:pPr>
            <a:r>
              <a:rPr lang="en-US" sz="2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Merges logical reasoning + machine learning</a:t>
            </a: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0220" lvl="1" indent="-245110" algn="l">
              <a:lnSpc>
                <a:spcPts val="3180"/>
              </a:lnSpc>
              <a:buFont typeface="Arial" panose="020B0604020202020204"/>
              <a:buChar char="•"/>
            </a:pPr>
            <a:r>
              <a:rPr lang="en-US" sz="2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Real-time difficulty adaptation</a:t>
            </a: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0220" lvl="1" indent="-245110" algn="l">
              <a:lnSpc>
                <a:spcPts val="3180"/>
              </a:lnSpc>
              <a:buFont typeface="Arial" panose="020B0604020202020204"/>
              <a:buChar char="•"/>
            </a:pPr>
            <a:r>
              <a:rPr lang="en-US" sz="2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Strong data pipeline for insights</a:t>
            </a: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0220" lvl="1" indent="-245110" algn="l">
              <a:lnSpc>
                <a:spcPts val="3180"/>
              </a:lnSpc>
              <a:buFont typeface="Arial" panose="020B0604020202020204"/>
              <a:buChar char="•"/>
            </a:pPr>
            <a:r>
              <a:rPr lang="en-US" sz="2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Engaging daily use format</a:t>
            </a: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180"/>
              </a:lnSpc>
              <a:spcBef>
                <a:spcPct val="0"/>
              </a:spcBef>
            </a:pPr>
            <a:endParaRPr lang="en-US" sz="227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Freeform 6"/>
          <p:cNvSpPr/>
          <p:nvPr/>
        </p:nvSpPr>
        <p:spPr>
          <a:xfrm rot="-5400000">
            <a:off x="16701169" y="8678411"/>
            <a:ext cx="1116261" cy="1437808"/>
          </a:xfrm>
          <a:custGeom>
            <a:avLst/>
            <a:gdLst/>
            <a:ahLst/>
            <a:cxnLst/>
            <a:rect l="l" t="t" r="r" b="b"/>
            <a:pathLst>
              <a:path w="1116261" h="1437808">
                <a:moveTo>
                  <a:pt x="0" y="0"/>
                </a:moveTo>
                <a:lnTo>
                  <a:pt x="1116262" y="0"/>
                </a:lnTo>
                <a:lnTo>
                  <a:pt x="1116262" y="1437807"/>
                </a:lnTo>
                <a:lnTo>
                  <a:pt x="0" y="1437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62661" y="3609302"/>
            <a:ext cx="2590139" cy="2590139"/>
            <a:chOff x="0" y="0"/>
            <a:chExt cx="8790178" cy="8790178"/>
          </a:xfrm>
        </p:grpSpPr>
        <p:sp>
          <p:nvSpPr>
            <p:cNvPr id="6" name="Freeform 6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2"/>
              <a:stretch>
                <a:fillRect t="-58267" b="-5826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496461" y="3609302"/>
            <a:ext cx="2590139" cy="2590139"/>
            <a:chOff x="0" y="0"/>
            <a:chExt cx="8790178" cy="8790178"/>
          </a:xfrm>
        </p:grpSpPr>
        <p:sp>
          <p:nvSpPr>
            <p:cNvPr id="9" name="Freeform 9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3"/>
              <a:stretch>
                <a:fillRect l="-43876" r="-621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077861" y="3609302"/>
            <a:ext cx="2590139" cy="2590139"/>
            <a:chOff x="0" y="0"/>
            <a:chExt cx="8790178" cy="8790178"/>
          </a:xfrm>
        </p:grpSpPr>
        <p:sp>
          <p:nvSpPr>
            <p:cNvPr id="12" name="Freeform 12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4"/>
              <a:stretch>
                <a:fillRect l="-130218" t="-1015" r="-86305" b="-11039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583061" y="3609302"/>
            <a:ext cx="2590139" cy="2590139"/>
            <a:chOff x="0" y="0"/>
            <a:chExt cx="8790178" cy="8790178"/>
          </a:xfrm>
        </p:grpSpPr>
        <p:sp>
          <p:nvSpPr>
            <p:cNvPr id="15" name="Freeform 15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5"/>
              <a:stretch>
                <a:fillRect t="-4593" b="-45219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608002" y="7658855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24814" y="7658855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83946" y="7658855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534866" y="7658855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542303" y="1123950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0"/>
              </a:lnSpc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Our team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-45504" y="6547601"/>
            <a:ext cx="3931704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99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Ganesh </a:t>
            </a:r>
            <a:endParaRPr lang="en-US" sz="1995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749521" y="6547601"/>
            <a:ext cx="4175279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99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Akash</a:t>
            </a:r>
            <a:endParaRPr lang="en-US" sz="1995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89776" y="7033397"/>
            <a:ext cx="3261144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Design Engineer</a:t>
            </a:r>
            <a:endParaRPr lang="en-US" sz="19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206588" y="7033397"/>
            <a:ext cx="3261144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ML Developer</a:t>
            </a:r>
            <a:endParaRPr lang="en-US" sz="19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239000" y="6547601"/>
            <a:ext cx="4114584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99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Varun</a:t>
            </a:r>
            <a:endParaRPr lang="en-US" sz="1995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543800" y="7033397"/>
            <a:ext cx="3261144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Engineer</a:t>
            </a:r>
            <a:endParaRPr lang="en-US" sz="19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820400" y="6547601"/>
            <a:ext cx="4053624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99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Anand</a:t>
            </a:r>
            <a:endParaRPr lang="en-US" sz="1995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216640" y="7033397"/>
            <a:ext cx="3261144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Engineer</a:t>
            </a:r>
            <a:endParaRPr lang="en-US" sz="19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32" name="Group 14"/>
          <p:cNvGrpSpPr>
            <a:grpSpLocks noChangeAspect="1"/>
          </p:cNvGrpSpPr>
          <p:nvPr/>
        </p:nvGrpSpPr>
        <p:grpSpPr>
          <a:xfrm>
            <a:off x="15088261" y="3581660"/>
            <a:ext cx="2590139" cy="2590139"/>
            <a:chOff x="0" y="0"/>
            <a:chExt cx="8790178" cy="8790178"/>
          </a:xfrm>
        </p:grpSpPr>
        <p:sp>
          <p:nvSpPr>
            <p:cNvPr id="33" name="Freeform 15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5"/>
              <a:stretch>
                <a:fillRect t="-4593" b="-45219"/>
              </a:stretch>
            </a:blipFill>
          </p:spPr>
        </p:sp>
        <p:sp>
          <p:nvSpPr>
            <p:cNvPr id="34" name="Freeform 16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5" name="Freeform 20"/>
          <p:cNvSpPr/>
          <p:nvPr/>
        </p:nvSpPr>
        <p:spPr>
          <a:xfrm>
            <a:off x="15948842" y="7626354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36" name="TextBox 29"/>
          <p:cNvSpPr txBox="1"/>
          <p:nvPr/>
        </p:nvSpPr>
        <p:spPr>
          <a:xfrm>
            <a:off x="14234376" y="6565100"/>
            <a:ext cx="4053624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99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Naveen</a:t>
            </a:r>
            <a:endParaRPr lang="en-US" sz="1995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7" name="TextBox 30"/>
          <p:cNvSpPr txBox="1"/>
          <p:nvPr/>
        </p:nvSpPr>
        <p:spPr>
          <a:xfrm>
            <a:off x="14630616" y="7000896"/>
            <a:ext cx="3261144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Analyst</a:t>
            </a:r>
            <a:endParaRPr lang="en-US" sz="19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4" name="Picture 3" descr="A person smiling for the camera&#10;&#10;AI-generated content may be incorrect."/>
          <p:cNvPicPr>
            <a:picLocks noChangeAspect="1"/>
          </p:cNvPicPr>
          <p:nvPr/>
        </p:nvPicPr>
        <p:blipFill>
          <a:blip r:embed="rId8"/>
          <a:srcRect l="9573" t="2337" r="7871" b="32063"/>
          <a:stretch>
            <a:fillRect/>
          </a:stretch>
        </p:blipFill>
        <p:spPr>
          <a:xfrm>
            <a:off x="8121650" y="3640455"/>
            <a:ext cx="2502535" cy="2499995"/>
          </a:xfrm>
          <a:prstGeom prst="rect">
            <a:avLst/>
          </a:prstGeom>
        </p:spPr>
      </p:pic>
      <p:pic>
        <p:nvPicPr>
          <p:cNvPr id="22" name="Picture 21" descr="WhatsApp Image 2025-04-06 at 11.24.56 AM"/>
          <p:cNvPicPr>
            <a:picLocks noChangeAspect="1"/>
          </p:cNvPicPr>
          <p:nvPr/>
        </p:nvPicPr>
        <p:blipFill>
          <a:blip r:embed="rId9"/>
          <a:srcRect l="13711" t="15367" r="7968" b="7238"/>
          <a:stretch>
            <a:fillRect/>
          </a:stretch>
        </p:blipFill>
        <p:spPr>
          <a:xfrm>
            <a:off x="4533900" y="3653155"/>
            <a:ext cx="2494280" cy="2519045"/>
          </a:xfrm>
          <a:prstGeom prst="rect">
            <a:avLst/>
          </a:prstGeom>
        </p:spPr>
      </p:pic>
      <p:pic>
        <p:nvPicPr>
          <p:cNvPr id="39" name="Picture 38" descr="WhatsApp Image 2025-05-08 at 9.42.09 P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5163800" y="3625850"/>
            <a:ext cx="2473960" cy="2486660"/>
          </a:xfrm>
          <a:prstGeom prst="rect">
            <a:avLst/>
          </a:prstGeom>
        </p:spPr>
      </p:pic>
      <p:pic>
        <p:nvPicPr>
          <p:cNvPr id="40" name="Picture 39" descr="WhatsApp Image 2025-05-08 at 9.48.46 PM"/>
          <p:cNvPicPr>
            <a:picLocks noChangeAspect="1"/>
          </p:cNvPicPr>
          <p:nvPr/>
        </p:nvPicPr>
        <p:blipFill>
          <a:blip r:embed="rId11"/>
          <a:srcRect l="44300" t="31500" r="11700" b="35500"/>
          <a:stretch>
            <a:fillRect/>
          </a:stretch>
        </p:blipFill>
        <p:spPr>
          <a:xfrm>
            <a:off x="11612880" y="3632200"/>
            <a:ext cx="2498090" cy="24980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05600" y="4686300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6000" spc="-458" dirty="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Thank you</a:t>
            </a:r>
            <a:endParaRPr lang="en-US" sz="6000" spc="-458" dirty="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4460" y="3468778"/>
            <a:ext cx="10385392" cy="462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Welcome to CodeCrack!</a:t>
            </a:r>
            <a:endParaRPr lang="en-US" sz="24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2800"/>
              </a:lnSpc>
            </a:pPr>
            <a:endParaRPr lang="en-US" sz="24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this project, we present CodeCrack—a smart, logic-based puzzle game integrated with machine learning. Designed to be played daily, it challenges players to crack a hidden code using strategy, deduction, and feedback.</a:t>
            </a:r>
            <a:endParaRPr lang="en-US" sz="22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game not only entertains but also trains the mind, tracks user behavior, and adapts difficulty using a trained ML model. The entire development journey—from curiosity-driven questions to value creation through intelligent adaptation—follows the entrepreneurial mindset taught in DSCI 6003.</a:t>
            </a:r>
            <a:endParaRPr lang="en-US" sz="22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800"/>
              </a:lnSpc>
            </a:pPr>
            <a:endParaRPr lang="en-US" sz="22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1286027" y="1853071"/>
            <a:ext cx="7203393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10"/>
              </a:lnSpc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Introduction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lvl="0" indent="0" algn="r">
              <a:lnSpc>
                <a:spcPts val="5810"/>
              </a:lnSpc>
              <a:spcBef>
                <a:spcPct val="0"/>
              </a:spcBef>
            </a:pP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43434" y="0"/>
            <a:ext cx="7201132" cy="10287000"/>
            <a:chOff x="0" y="0"/>
            <a:chExt cx="960150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983" r="52377"/>
            <a:stretch>
              <a:fillRect/>
            </a:stretch>
          </p:blipFill>
          <p:spPr>
            <a:xfrm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2973166" y="4898034"/>
            <a:ext cx="5120221" cy="280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CodeCrack is a terminal-based, daily-play puzzle game inspired by Mastermind, where players guess a 4-digit code using logic and feedback. The game combines classic puzzle-solving with a modern machine learning approach to dynamically assess and adapt difficulty levels..</a:t>
            </a: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7601" y="2358135"/>
            <a:ext cx="3120902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AI Solver: Simulates strategic guessing using elimination logic.</a:t>
            </a: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358135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  <a:endParaRPr lang="en-US" sz="20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7601" y="629285"/>
            <a:ext cx="3120902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Game Engine: Python-based logic with support for human and AI play.</a:t>
            </a: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88975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  <a:endParaRPr lang="en-US" sz="20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55907" y="4001198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10"/>
              </a:lnSpc>
              <a:spcBef>
                <a:spcPct val="0"/>
              </a:spcBef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Overview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3717035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  <a:endParaRPr lang="en-US" sz="20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67601" y="3716927"/>
            <a:ext cx="3120902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ML Model: Predicts difficulty level (easy, medium, hard) using Random Forest trained on time, guesses, and hints.</a:t>
            </a: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67601" y="6131521"/>
            <a:ext cx="3120902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Collection: Automatically logs gameplay metrics to CSV files.</a:t>
            </a: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6131521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  <a:endParaRPr lang="en-US" sz="20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67601" y="7842846"/>
            <a:ext cx="3642206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Value Creation: Personalized difficulty, smart hints, and engaging analytics make it valuable as a daily brain-training app.</a:t>
            </a: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7842846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  <a:endParaRPr lang="en-US" sz="20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  <p:txBody>
          <a:bodyPr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557564"/>
            <a:ext cx="7279037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Curiosity Questions 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lvl="0" indent="0" algn="l">
              <a:lnSpc>
                <a:spcPts val="5810"/>
              </a:lnSpc>
              <a:spcBef>
                <a:spcPct val="0"/>
              </a:spcBef>
            </a:pP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190994"/>
            <a:ext cx="88233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Clarify the project's main overall objectives and goals.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465705" y="4056966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# 1</a:t>
            </a:r>
            <a:endParaRPr lang="en-US" sz="32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1030857" y="4789181"/>
            <a:ext cx="3806998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# 2</a:t>
            </a:r>
            <a:endParaRPr lang="en-US" sz="32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86536" y="4021723"/>
            <a:ext cx="7115395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What features make puzzles more challenging?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49108" y="4780180"/>
            <a:ext cx="7182540" cy="73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5"/>
              </a:lnSpc>
              <a:spcBef>
                <a:spcPct val="0"/>
              </a:spcBef>
            </a:pPr>
            <a:r>
              <a:rPr lang="en-US" sz="209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How can guess feedback enhance player learning?</a:t>
            </a:r>
            <a:endParaRPr lang="en-US" sz="2090" u="none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ctr">
              <a:lnSpc>
                <a:spcPts val="2925"/>
              </a:lnSpc>
              <a:spcBef>
                <a:spcPct val="0"/>
              </a:spcBef>
            </a:pPr>
            <a:endParaRPr lang="en-US" sz="2090" u="none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1030857" y="5513766"/>
            <a:ext cx="3806998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# 3</a:t>
            </a:r>
            <a:endParaRPr lang="en-US" sz="32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67400" y="5429250"/>
            <a:ext cx="8554085" cy="615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465705" y="6230046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# 4</a:t>
            </a:r>
            <a:endParaRPr lang="en-US" sz="32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44848" y="6281870"/>
            <a:ext cx="823106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How do code length and digit repetition affect difficulty?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2057400" y="5446395"/>
            <a:ext cx="10438765" cy="49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 Bold"/>
              </a:rPr>
              <a:t>Can puzzle design adapt to individual skill levels?</a:t>
            </a:r>
            <a:endParaRPr lang="en-US" altLang="en-US" sz="32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57564"/>
            <a:ext cx="7279037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10"/>
              </a:lnSpc>
              <a:spcBef>
                <a:spcPct val="0"/>
              </a:spcBef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Tools and Technologies 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200519"/>
            <a:ext cx="12177079" cy="444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Software &amp; Libraries Used:</a:t>
            </a:r>
            <a:endParaRPr lang="en-US" sz="24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18160" lvl="1" indent="-25908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Python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Core language for game, logic, and ML integration</a:t>
            </a:r>
            <a:endParaRPr lang="en-US" sz="24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18160" lvl="1" indent="-25908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Pandas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For reading, logging, and processing gameplay data</a:t>
            </a:r>
            <a:endParaRPr lang="en-US" sz="24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18160" lvl="1" indent="-25908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Matplotlib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Data visualization for analysis and reporting</a:t>
            </a:r>
            <a:endParaRPr lang="en-US" sz="24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18160" lvl="1" indent="-25908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Scikit-learn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Training Random Forest model for difficulty prediction</a:t>
            </a:r>
            <a:endParaRPr lang="en-US" sz="24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18160" lvl="1" indent="-25908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Joblib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Saving and loading trained models</a:t>
            </a:r>
            <a:endParaRPr lang="en-US" sz="24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18160" lvl="1" indent="-259080" algn="l">
              <a:lnSpc>
                <a:spcPts val="33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CmapTools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Used for concept mapping of game components and entrepreneurial principles</a:t>
            </a:r>
            <a:endParaRPr lang="en-US" sz="24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42707" y="4343153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06872" y="4257428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74290" y="6465872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5" y="0"/>
                </a:lnTo>
                <a:lnTo>
                  <a:pt x="1672525" y="702460"/>
                </a:lnTo>
                <a:lnTo>
                  <a:pt x="0" y="702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557564"/>
            <a:ext cx="7279037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10"/>
              </a:lnSpc>
              <a:spcBef>
                <a:spcPct val="0"/>
              </a:spcBef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Objectives and Goals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3190994"/>
            <a:ext cx="14922614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create a logic-based daily-play mini-game that integrates machine learning to predict difficulty levels based on player performance and enhance user engagement through adaptive feedback.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75471" y="5045614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1</a:t>
            </a:r>
            <a:endParaRPr lang="en-US" sz="32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539636" y="5045614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2</a:t>
            </a:r>
            <a:endParaRPr lang="en-US" sz="32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77800" y="5483764"/>
            <a:ext cx="501635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Develop a playable terminal-based code-breaking game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34956" y="5569489"/>
            <a:ext cx="501635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Collect gameplay data to analyze player behavior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882480" y="7340187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3</a:t>
            </a:r>
            <a:endParaRPr lang="en-US" sz="32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02373" y="7825962"/>
            <a:ext cx="501635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Train an ML model to classify puzzle difficulty as Easy, Medium, or Hard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2606872" y="6592474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39636" y="7294935"/>
            <a:ext cx="3806998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4</a:t>
            </a:r>
            <a:endParaRPr lang="en-US" sz="32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44311" y="7736550"/>
            <a:ext cx="6597648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Align with the Entrepreneurial Mindset: Curiosity, Connections, and Creating Value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1653291"/>
            <a:ext cx="9563531" cy="7179663"/>
            <a:chOff x="0" y="0"/>
            <a:chExt cx="8916670" cy="6694043"/>
          </a:xfrm>
        </p:grpSpPr>
        <p:sp>
          <p:nvSpPr>
            <p:cNvPr id="4" name="Freeform 4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2"/>
              <a:stretch>
                <a:fillRect l="-5629" r="-562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2431192" y="910001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159986" y="557594"/>
            <a:ext cx="7203393" cy="78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10"/>
              </a:lnSpc>
              <a:spcBef>
                <a:spcPct val="0"/>
              </a:spcBef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Data Flow 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848965" y="3529035"/>
            <a:ext cx="7439035" cy="554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Entrepreneurial Mindset</a:t>
            </a: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  <a:endParaRPr lang="en-US" sz="26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Connections Diagram showing relationships between:</a:t>
            </a:r>
            <a:endParaRPr lang="en-US" sz="26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53390" lvl="1" indent="-226695" algn="ctr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Game mechanics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53390" lvl="1" indent="-226695" algn="ctr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Machine learning model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53390" lvl="1" indent="-226695" algn="ctr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Player metrics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53390" lvl="1" indent="-226695" algn="ctr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Value creation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53390" lvl="1" indent="-226695" algn="ctr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Core EM principles (Curiosity, Connections, Creating Value)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53390" lvl="1" indent="-226695" algn="ctr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Tool used: Cmap or visual diagram (image provided)</a:t>
            </a: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1056996" y="5473908"/>
            <a:ext cx="0" cy="247517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-10800000">
            <a:off x="10697017" y="7774191"/>
            <a:ext cx="719959" cy="1058763"/>
          </a:xfrm>
          <a:custGeom>
            <a:avLst/>
            <a:gdLst/>
            <a:ahLst/>
            <a:cxnLst/>
            <a:rect l="l" t="t" r="r" b="b"/>
            <a:pathLst>
              <a:path w="719959" h="1058763">
                <a:moveTo>
                  <a:pt x="0" y="0"/>
                </a:moveTo>
                <a:lnTo>
                  <a:pt x="719959" y="0"/>
                </a:lnTo>
                <a:lnTo>
                  <a:pt x="719959" y="1058763"/>
                </a:lnTo>
                <a:lnTo>
                  <a:pt x="0" y="1058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4439" y="842540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5810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Data Collection </a:t>
            </a:r>
            <a:endParaRPr lang="en-US" sz="5810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093479"/>
            <a:ext cx="13500184" cy="612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How We Collected Gameplay Data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Custom logging during each game session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stored to game_stats.csv and daily_scores.csv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Tracked Parameters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Time taken to solve puzzles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Number of guesses used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 settings (length, digit range, duplicates)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Hints used and game outcome (win/loss)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Outcome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Dataset with over 500+ gameplay records for model training and insight generation</a:t>
            </a: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7184</Words>
  <Application>WPS Slides</Application>
  <PresentationFormat>Custom</PresentationFormat>
  <Paragraphs>315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Garet Bold</vt:lpstr>
      <vt:lpstr>Segoe Print</vt:lpstr>
      <vt:lpstr>Garet</vt:lpstr>
      <vt:lpstr>Archivo Black</vt:lpstr>
      <vt:lpstr>Arial</vt:lpstr>
      <vt:lpstr>Microsoft YaHei</vt:lpstr>
      <vt:lpstr>Arial Unicode MS</vt:lpstr>
      <vt:lpstr>Calibri</vt:lpstr>
      <vt:lpstr>Quicksand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DSCI 6003 MACHINE LEARNING</dc:title>
  <dc:creator/>
  <cp:lastModifiedBy>Akash V</cp:lastModifiedBy>
  <cp:revision>15</cp:revision>
  <dcterms:created xsi:type="dcterms:W3CDTF">2006-08-16T00:00:00Z</dcterms:created>
  <dcterms:modified xsi:type="dcterms:W3CDTF">2025-05-09T01:58:07Z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B4F6C0D4036741F3B6ED0898259EE0AC_12</vt:lpwstr>
  </property>
  <property fmtid="{D5CDD505-2E9C-101B-9397-08002B2CF9AE}" pid="3" name="KSOProductBuildVer">
    <vt:lpwstr>1033-12.2.0.20795</vt:lpwstr>
  </property>
</Properties>
</file>